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5"/>
  </p:notesMasterIdLst>
  <p:sldIdLst>
    <p:sldId id="256" r:id="rId2"/>
    <p:sldId id="257" r:id="rId3"/>
    <p:sldId id="258" r:id="rId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1" d="100"/>
          <a:sy n="91" d="100"/>
        </p:scale>
        <p:origin x="-1210"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A72A4-2A07-4660-8720-56D59CFFA59C}" type="doc">
      <dgm:prSet loTypeId="urn:microsoft.com/office/officeart/2008/layout/HexagonCluster" loCatId="picture" qsTypeId="urn:microsoft.com/office/officeart/2005/8/quickstyle/simple3" qsCatId="simple" csTypeId="urn:microsoft.com/office/officeart/2005/8/colors/accent1_2" csCatId="accent1"/>
      <dgm:spPr/>
    </dgm:pt>
    <dgm:pt modelId="{166D11E5-EE3C-47DF-A898-DB6DD18919A0}" type="pres">
      <dgm:prSet presAssocID="{706A72A4-2A07-4660-8720-56D59CFFA59C}" presName="Name0" presStyleCnt="0">
        <dgm:presLayoutVars>
          <dgm:chMax val="21"/>
          <dgm:chPref val="21"/>
        </dgm:presLayoutVars>
      </dgm:prSet>
      <dgm:spPr/>
    </dgm:pt>
  </dgm:ptLst>
  <dgm:cxnLst>
    <dgm:cxn modelId="{ED5BE820-D5A5-4CC2-94AB-1AC7C791B593}" type="presOf" srcId="{706A72A4-2A07-4660-8720-56D59CFFA59C}" destId="{166D11E5-EE3C-47DF-A898-DB6DD18919A0}" srcOrd="0" destOrd="0" presId="urn:microsoft.com/office/officeart/2008/layout/HexagonCluster"/>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A72A4-2A07-4660-8720-56D59CFFA59C}" type="doc">
      <dgm:prSet loTypeId="urn:microsoft.com/office/officeart/2008/layout/HexagonCluster" loCatId="picture" qsTypeId="urn:microsoft.com/office/officeart/2005/8/quickstyle/simple3" qsCatId="simple" csTypeId="urn:microsoft.com/office/officeart/2005/8/colors/accent1_2" csCatId="accent1"/>
      <dgm:spPr/>
    </dgm:pt>
    <dgm:pt modelId="{166D11E5-EE3C-47DF-A898-DB6DD18919A0}" type="pres">
      <dgm:prSet presAssocID="{706A72A4-2A07-4660-8720-56D59CFFA59C}" presName="Name0" presStyleCnt="0">
        <dgm:presLayoutVars>
          <dgm:chMax val="21"/>
          <dgm:chPref val="21"/>
        </dgm:presLayoutVars>
      </dgm:prSet>
      <dgm:spPr/>
    </dgm:pt>
  </dgm:ptLst>
  <dgm:cxnLst>
    <dgm:cxn modelId="{85C1A4B2-0759-40F9-B52F-829F9C5AF7CB}" type="presOf" srcId="{706A72A4-2A07-4660-8720-56D59CFFA59C}" destId="{166D11E5-EE3C-47DF-A898-DB6DD18919A0}" srcOrd="0" destOrd="0" presId="urn:microsoft.com/office/officeart/2008/layout/HexagonCluster"/>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6A72A4-2A07-4660-8720-56D59CFFA59C}" type="doc">
      <dgm:prSet loTypeId="urn:microsoft.com/office/officeart/2008/layout/HexagonCluster" loCatId="picture" qsTypeId="urn:microsoft.com/office/officeart/2005/8/quickstyle/simple3" qsCatId="simple" csTypeId="urn:microsoft.com/office/officeart/2005/8/colors/accent1_2" csCatId="accent1"/>
      <dgm:spPr/>
    </dgm:pt>
    <dgm:pt modelId="{166D11E5-EE3C-47DF-A898-DB6DD18919A0}" type="pres">
      <dgm:prSet presAssocID="{706A72A4-2A07-4660-8720-56D59CFFA59C}" presName="Name0" presStyleCnt="0">
        <dgm:presLayoutVars>
          <dgm:chMax val="21"/>
          <dgm:chPref val="21"/>
        </dgm:presLayoutVars>
      </dgm:prSet>
      <dgm:spPr/>
    </dgm:pt>
  </dgm:ptLst>
  <dgm:cxnLst>
    <dgm:cxn modelId="{9DC3E80C-B33A-4A5C-84DE-F3B676457D08}" type="presOf" srcId="{706A72A4-2A07-4660-8720-56D59CFFA59C}" destId="{166D11E5-EE3C-47DF-A898-DB6DD18919A0}" srcOrd="0" destOrd="0" presId="urn:microsoft.com/office/officeart/2008/layout/HexagonCluster"/>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A1B113-D9C0-469E-83F8-D316F830724C}" type="datetimeFigureOut">
              <a:rPr lang="pl-PL" smtClean="0"/>
              <a:t>2016-04-07</a:t>
            </a:fld>
            <a:endParaRPr lang="pl-P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4A0ED9-5A7C-4211-BA7A-E50FAE0D23E9}" type="slidenum">
              <a:rPr lang="pl-PL" smtClean="0"/>
              <a:t>‹Nº›</a:t>
            </a:fld>
            <a:endParaRPr lang="pl-PL"/>
          </a:p>
        </p:txBody>
      </p:sp>
    </p:spTree>
    <p:extLst>
      <p:ext uri="{BB962C8B-B14F-4D97-AF65-F5344CB8AC3E}">
        <p14:creationId xmlns:p14="http://schemas.microsoft.com/office/powerpoint/2010/main" val="1743362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10"/>
          </p:nvPr>
        </p:nvSpPr>
        <p:spPr/>
        <p:txBody>
          <a:bodyPr/>
          <a:lstStyle/>
          <a:p>
            <a:fld id="{224A0ED9-5A7C-4211-BA7A-E50FAE0D23E9}" type="slidenum">
              <a:rPr lang="pl-PL" smtClean="0"/>
              <a:t>1</a:t>
            </a:fld>
            <a:endParaRPr lang="pl-PL"/>
          </a:p>
        </p:txBody>
      </p:sp>
    </p:spTree>
    <p:extLst>
      <p:ext uri="{BB962C8B-B14F-4D97-AF65-F5344CB8AC3E}">
        <p14:creationId xmlns:p14="http://schemas.microsoft.com/office/powerpoint/2010/main" val="4235389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10"/>
          </p:nvPr>
        </p:nvSpPr>
        <p:spPr/>
        <p:txBody>
          <a:bodyPr/>
          <a:lstStyle/>
          <a:p>
            <a:fld id="{224A0ED9-5A7C-4211-BA7A-E50FAE0D23E9}" type="slidenum">
              <a:rPr lang="pl-PL" smtClean="0"/>
              <a:t>2</a:t>
            </a:fld>
            <a:endParaRPr lang="pl-PL"/>
          </a:p>
        </p:txBody>
      </p:sp>
    </p:spTree>
    <p:extLst>
      <p:ext uri="{BB962C8B-B14F-4D97-AF65-F5344CB8AC3E}">
        <p14:creationId xmlns:p14="http://schemas.microsoft.com/office/powerpoint/2010/main" val="4235389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10"/>
          </p:nvPr>
        </p:nvSpPr>
        <p:spPr/>
        <p:txBody>
          <a:bodyPr/>
          <a:lstStyle/>
          <a:p>
            <a:fld id="{224A0ED9-5A7C-4211-BA7A-E50FAE0D23E9}" type="slidenum">
              <a:rPr lang="pl-PL" smtClean="0"/>
              <a:t>3</a:t>
            </a:fld>
            <a:endParaRPr lang="pl-PL"/>
          </a:p>
        </p:txBody>
      </p:sp>
    </p:spTree>
    <p:extLst>
      <p:ext uri="{BB962C8B-B14F-4D97-AF65-F5344CB8AC3E}">
        <p14:creationId xmlns:p14="http://schemas.microsoft.com/office/powerpoint/2010/main" val="4235389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DF6983B6-0FE3-46AB-A421-B8FB3F24EED0}" type="datetimeFigureOut">
              <a:rPr lang="pl-PL" smtClean="0"/>
              <a:t>2016-04-07</a:t>
            </a:fld>
            <a:endParaRPr lang="pl-PL"/>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pl-PL"/>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9BCE1C6C-8166-4E1D-97DA-DAD3D92F5D54}" type="slidenum">
              <a:rPr lang="pl-PL" smtClean="0"/>
              <a:t>‹Nº›</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6983B6-0FE3-46AB-A421-B8FB3F24EED0}" type="datetimeFigureOut">
              <a:rPr lang="pl-PL" smtClean="0"/>
              <a:t>2016-04-07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BCE1C6C-8166-4E1D-97DA-DAD3D92F5D54}" type="slidenum">
              <a:rPr lang="pl-PL" smtClean="0"/>
              <a:t>‹Nº›</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6983B6-0FE3-46AB-A421-B8FB3F24EED0}" type="datetimeFigureOut">
              <a:rPr lang="pl-PL" smtClean="0"/>
              <a:t>2016-04-07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BCE1C6C-8166-4E1D-97DA-DAD3D92F5D54}" type="slidenum">
              <a:rPr lang="pl-PL" smtClean="0"/>
              <a:t>‹Nº›</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F6983B6-0FE3-46AB-A421-B8FB3F24EED0}" type="datetimeFigureOut">
              <a:rPr lang="pl-PL" smtClean="0"/>
              <a:t>2016-04-07</a:t>
            </a:fld>
            <a:endParaRPr lang="pl-PL"/>
          </a:p>
        </p:txBody>
      </p:sp>
      <p:sp>
        <p:nvSpPr>
          <p:cNvPr id="9" name="Slide Number Placeholder 8"/>
          <p:cNvSpPr>
            <a:spLocks noGrp="1"/>
          </p:cNvSpPr>
          <p:nvPr>
            <p:ph type="sldNum" sz="quarter" idx="15"/>
          </p:nvPr>
        </p:nvSpPr>
        <p:spPr/>
        <p:txBody>
          <a:bodyPr rtlCol="0"/>
          <a:lstStyle/>
          <a:p>
            <a:fld id="{9BCE1C6C-8166-4E1D-97DA-DAD3D92F5D54}" type="slidenum">
              <a:rPr lang="pl-PL" smtClean="0"/>
              <a:t>‹Nº›</a:t>
            </a:fld>
            <a:endParaRPr lang="pl-PL"/>
          </a:p>
        </p:txBody>
      </p:sp>
      <p:sp>
        <p:nvSpPr>
          <p:cNvPr id="10" name="Footer Placeholder 9"/>
          <p:cNvSpPr>
            <a:spLocks noGrp="1"/>
          </p:cNvSpPr>
          <p:nvPr>
            <p:ph type="ftr" sz="quarter" idx="16"/>
          </p:nvPr>
        </p:nvSpPr>
        <p:spPr/>
        <p:txBody>
          <a:bodyPr rtlCol="0"/>
          <a:lstStyle/>
          <a:p>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F6983B6-0FE3-46AB-A421-B8FB3F24EED0}" type="datetimeFigureOut">
              <a:rPr lang="pl-PL" smtClean="0"/>
              <a:t>2016-04-07</a:t>
            </a:fld>
            <a:endParaRPr lang="pl-PL"/>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pl-PL"/>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9BCE1C6C-8166-4E1D-97DA-DAD3D92F5D54}" type="slidenum">
              <a:rPr lang="pl-PL" smtClean="0"/>
              <a:t>‹Nº›</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F6983B6-0FE3-46AB-A421-B8FB3F24EED0}" type="datetimeFigureOut">
              <a:rPr lang="pl-PL" smtClean="0"/>
              <a:t>2016-04-07</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BCE1C6C-8166-4E1D-97DA-DAD3D92F5D54}" type="slidenum">
              <a:rPr lang="pl-PL" smtClean="0"/>
              <a:t>‹Nº›</a:t>
            </a:fld>
            <a:endParaRPr lang="pl-PL"/>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F6983B6-0FE3-46AB-A421-B8FB3F24EED0}" type="datetimeFigureOut">
              <a:rPr lang="pl-PL" smtClean="0"/>
              <a:t>2016-04-07</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BCE1C6C-8166-4E1D-97DA-DAD3D92F5D54}" type="slidenum">
              <a:rPr lang="pl-PL" smtClean="0"/>
              <a:t>‹Nº›</a:t>
            </a:fld>
            <a:endParaRPr lang="pl-PL"/>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F6983B6-0FE3-46AB-A421-B8FB3F24EED0}" type="datetimeFigureOut">
              <a:rPr lang="pl-PL" smtClean="0"/>
              <a:t>2016-04-07</a:t>
            </a:fld>
            <a:endParaRPr lang="pl-PL"/>
          </a:p>
        </p:txBody>
      </p:sp>
      <p:sp>
        <p:nvSpPr>
          <p:cNvPr id="7" name="Slide Number Placeholder 6"/>
          <p:cNvSpPr>
            <a:spLocks noGrp="1"/>
          </p:cNvSpPr>
          <p:nvPr>
            <p:ph type="sldNum" sz="quarter" idx="11"/>
          </p:nvPr>
        </p:nvSpPr>
        <p:spPr/>
        <p:txBody>
          <a:bodyPr rtlCol="0"/>
          <a:lstStyle/>
          <a:p>
            <a:fld id="{9BCE1C6C-8166-4E1D-97DA-DAD3D92F5D54}" type="slidenum">
              <a:rPr lang="pl-PL" smtClean="0"/>
              <a:t>‹Nº›</a:t>
            </a:fld>
            <a:endParaRPr lang="pl-PL"/>
          </a:p>
        </p:txBody>
      </p:sp>
      <p:sp>
        <p:nvSpPr>
          <p:cNvPr id="8" name="Footer Placeholder 7"/>
          <p:cNvSpPr>
            <a:spLocks noGrp="1"/>
          </p:cNvSpPr>
          <p:nvPr>
            <p:ph type="ftr" sz="quarter" idx="12"/>
          </p:nvPr>
        </p:nvSpPr>
        <p:spPr/>
        <p:txBody>
          <a:bodyPr rtlCol="0"/>
          <a:lstStyle/>
          <a:p>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6983B6-0FE3-46AB-A421-B8FB3F24EED0}" type="datetimeFigureOut">
              <a:rPr lang="pl-PL" smtClean="0"/>
              <a:t>2016-04-07</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9BCE1C6C-8166-4E1D-97DA-DAD3D92F5D54}" type="slidenum">
              <a:rPr lang="pl-PL" smtClean="0"/>
              <a:t>‹Nº›</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F6983B6-0FE3-46AB-A421-B8FB3F24EED0}" type="datetimeFigureOut">
              <a:rPr lang="pl-PL" smtClean="0"/>
              <a:t>2016-04-07</a:t>
            </a:fld>
            <a:endParaRPr lang="pl-PL"/>
          </a:p>
        </p:txBody>
      </p:sp>
      <p:sp>
        <p:nvSpPr>
          <p:cNvPr id="22" name="Slide Number Placeholder 21"/>
          <p:cNvSpPr>
            <a:spLocks noGrp="1"/>
          </p:cNvSpPr>
          <p:nvPr>
            <p:ph type="sldNum" sz="quarter" idx="15"/>
          </p:nvPr>
        </p:nvSpPr>
        <p:spPr/>
        <p:txBody>
          <a:bodyPr rtlCol="0"/>
          <a:lstStyle/>
          <a:p>
            <a:fld id="{9BCE1C6C-8166-4E1D-97DA-DAD3D92F5D54}" type="slidenum">
              <a:rPr lang="pl-PL" smtClean="0"/>
              <a:t>‹Nº›</a:t>
            </a:fld>
            <a:endParaRPr lang="pl-PL"/>
          </a:p>
        </p:txBody>
      </p:sp>
      <p:sp>
        <p:nvSpPr>
          <p:cNvPr id="23" name="Footer Placeholder 22"/>
          <p:cNvSpPr>
            <a:spLocks noGrp="1"/>
          </p:cNvSpPr>
          <p:nvPr>
            <p:ph type="ftr" sz="quarter" idx="16"/>
          </p:nvPr>
        </p:nvSpPr>
        <p:spPr/>
        <p:txBody>
          <a:bodyPr rtlCol="0"/>
          <a:lstStyle/>
          <a:p>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F6983B6-0FE3-46AB-A421-B8FB3F24EED0}" type="datetimeFigureOut">
              <a:rPr lang="pl-PL" smtClean="0"/>
              <a:t>2016-04-07</a:t>
            </a:fld>
            <a:endParaRPr lang="pl-PL"/>
          </a:p>
        </p:txBody>
      </p:sp>
      <p:sp>
        <p:nvSpPr>
          <p:cNvPr id="18" name="Slide Number Placeholder 17"/>
          <p:cNvSpPr>
            <a:spLocks noGrp="1"/>
          </p:cNvSpPr>
          <p:nvPr>
            <p:ph type="sldNum" sz="quarter" idx="11"/>
          </p:nvPr>
        </p:nvSpPr>
        <p:spPr/>
        <p:txBody>
          <a:bodyPr rtlCol="0"/>
          <a:lstStyle/>
          <a:p>
            <a:fld id="{9BCE1C6C-8166-4E1D-97DA-DAD3D92F5D54}" type="slidenum">
              <a:rPr lang="pl-PL" smtClean="0"/>
              <a:t>‹Nº›</a:t>
            </a:fld>
            <a:endParaRPr lang="pl-PL"/>
          </a:p>
        </p:txBody>
      </p:sp>
      <p:sp>
        <p:nvSpPr>
          <p:cNvPr id="21" name="Footer Placeholder 20"/>
          <p:cNvSpPr>
            <a:spLocks noGrp="1"/>
          </p:cNvSpPr>
          <p:nvPr>
            <p:ph type="ftr" sz="quarter" idx="12"/>
          </p:nvPr>
        </p:nvSpPr>
        <p:spPr/>
        <p:txBody>
          <a:bodyPr rtlCol="0"/>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F6983B6-0FE3-46AB-A421-B8FB3F24EED0}" type="datetimeFigureOut">
              <a:rPr lang="pl-PL" smtClean="0"/>
              <a:t>2016-04-07</a:t>
            </a:fld>
            <a:endParaRPr lang="pl-PL"/>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pl-PL"/>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BCE1C6C-8166-4E1D-97DA-DAD3D92F5D54}" type="slidenum">
              <a:rPr lang="pl-PL" smtClean="0"/>
              <a:t>‹Nº›</a:t>
            </a:fld>
            <a:endParaRPr lang="pl-PL"/>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diagramQuickStyle" Target="../diagrams/quickStyle1.xml"/><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image" Target="../media/image5.png"/><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image" Target="../media/image3.png"/><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diagramQuickStyle" Target="../diagrams/quickStyle2.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Layout" Target="../diagrams/layout2.xml"/><Relationship Id="rId11" Type="http://schemas.openxmlformats.org/officeDocument/2006/relationships/image" Target="../media/image9.png"/><Relationship Id="rId5" Type="http://schemas.openxmlformats.org/officeDocument/2006/relationships/diagramData" Target="../diagrams/data2.xml"/><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diagramDrawing" Target="../diagrams/drawing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diagramQuickStyle" Target="../diagrams/quickStyle3.xml"/><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Layout" Target="../diagrams/layout3.xml"/><Relationship Id="rId11" Type="http://schemas.openxmlformats.org/officeDocument/2006/relationships/image" Target="../media/image10.png"/><Relationship Id="rId5" Type="http://schemas.openxmlformats.org/officeDocument/2006/relationships/diagramData" Target="../diagrams/data3.xml"/><Relationship Id="rId10" Type="http://schemas.openxmlformats.org/officeDocument/2006/relationships/image" Target="../media/image5.png"/><Relationship Id="rId4" Type="http://schemas.openxmlformats.org/officeDocument/2006/relationships/image" Target="../media/image3.pn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COST\Logo-COST-FA-1403-POSITIVe_medium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7990" y="6102418"/>
            <a:ext cx="968638" cy="75132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loga\logo_cos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5912" y="6274289"/>
            <a:ext cx="2398085" cy="4996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25936" y="6354812"/>
            <a:ext cx="3168352" cy="338554"/>
          </a:xfrm>
          <a:prstGeom prst="rect">
            <a:avLst/>
          </a:prstGeom>
          <a:noFill/>
        </p:spPr>
        <p:txBody>
          <a:bodyPr wrap="square" rtlCol="0">
            <a:spAutoFit/>
          </a:bodyPr>
          <a:lstStyle/>
          <a:p>
            <a:r>
              <a:rPr lang="pl-PL" sz="1600" b="1" dirty="0" smtClean="0"/>
              <a:t>www6.inra.fr/cost-positive</a:t>
            </a:r>
            <a:endParaRPr lang="pl-PL" sz="1600" b="1" dirty="0"/>
          </a:p>
        </p:txBody>
      </p:sp>
      <p:graphicFrame>
        <p:nvGraphicFramePr>
          <p:cNvPr id="5" name="Diagram 4"/>
          <p:cNvGraphicFramePr/>
          <p:nvPr>
            <p:extLst>
              <p:ext uri="{D42A27DB-BD31-4B8C-83A1-F6EECF244321}">
                <p14:modId xmlns:p14="http://schemas.microsoft.com/office/powerpoint/2010/main" val="26612514"/>
              </p:ext>
            </p:extLst>
          </p:nvPr>
        </p:nvGraphicFramePr>
        <p:xfrm>
          <a:off x="1285054" y="4869159"/>
          <a:ext cx="1054697" cy="8420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Oval 5"/>
          <p:cNvSpPr/>
          <p:nvPr/>
        </p:nvSpPr>
        <p:spPr>
          <a:xfrm>
            <a:off x="1403648" y="1628801"/>
            <a:ext cx="1728192" cy="17281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Oval 6"/>
          <p:cNvSpPr/>
          <p:nvPr/>
        </p:nvSpPr>
        <p:spPr>
          <a:xfrm>
            <a:off x="35496" y="31372"/>
            <a:ext cx="1944216" cy="18134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9512" y="5278712"/>
            <a:ext cx="1368152" cy="1414654"/>
          </a:xfrm>
          <a:prstGeom prst="ellipse">
            <a:avLst/>
          </a:prstGeom>
          <a:ln/>
        </p:spPr>
        <p:style>
          <a:lnRef idx="2">
            <a:schemeClr val="accent1">
              <a:shade val="50000"/>
            </a:schemeClr>
          </a:lnRef>
          <a:fillRef idx="1">
            <a:schemeClr val="accent1"/>
          </a:fillRef>
          <a:effectRef idx="0">
            <a:schemeClr val="accent1"/>
          </a:effectRef>
          <a:fontRef idx="minor">
            <a:schemeClr val="lt1"/>
          </a:fontRef>
        </p:style>
      </p:pic>
      <p:pic>
        <p:nvPicPr>
          <p:cNvPr id="1027" name="Picture 3"/>
          <p:cNvPicPr>
            <a:picLocks noChangeAspect="1" noChangeArrowheads="1"/>
          </p:cNvPicPr>
          <p:nvPr/>
        </p:nvPicPr>
        <p:blipFill rotWithShape="1">
          <a:blip r:embed="rId11">
            <a:extLst>
              <a:ext uri="{28A0092B-C50C-407E-A947-70E740481C1C}">
                <a14:useLocalDpi xmlns:a14="http://schemas.microsoft.com/office/drawing/2010/main" val="0"/>
              </a:ext>
            </a:extLst>
          </a:blip>
          <a:srcRect l="58775"/>
          <a:stretch/>
        </p:blipFill>
        <p:spPr bwMode="auto">
          <a:xfrm>
            <a:off x="1295134" y="4765977"/>
            <a:ext cx="878614" cy="840024"/>
          </a:xfrm>
          <a:prstGeom prst="ellipse">
            <a:avLst/>
          </a:prstGeom>
          <a:ln/>
        </p:spPr>
        <p:style>
          <a:lnRef idx="2">
            <a:schemeClr val="accent1">
              <a:shade val="50000"/>
            </a:schemeClr>
          </a:lnRef>
          <a:fillRef idx="1">
            <a:schemeClr val="accent1"/>
          </a:fillRef>
          <a:effectRef idx="0">
            <a:schemeClr val="accent1"/>
          </a:effectRef>
          <a:fontRef idx="minor">
            <a:schemeClr val="lt1"/>
          </a:fontRef>
        </p:style>
      </p:pic>
      <p:pic>
        <p:nvPicPr>
          <p:cNvPr id="2"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715" y="31372"/>
            <a:ext cx="2041523" cy="1813451"/>
          </a:xfrm>
          <a:prstGeom prst="ellipse">
            <a:avLst/>
          </a:prstGeom>
          <a:ln/>
        </p:spPr>
        <p:style>
          <a:lnRef idx="2">
            <a:schemeClr val="accent1">
              <a:shade val="50000"/>
            </a:schemeClr>
          </a:lnRef>
          <a:fillRef idx="1">
            <a:schemeClr val="accent1"/>
          </a:fillRef>
          <a:effectRef idx="0">
            <a:schemeClr val="accent1"/>
          </a:effectRef>
          <a:fontRef idx="minor">
            <a:schemeClr val="lt1"/>
          </a:fontRef>
        </p:style>
      </p:pic>
      <p:pic>
        <p:nvPicPr>
          <p:cNvPr id="3"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8334" y="3312803"/>
            <a:ext cx="1474492" cy="1453174"/>
          </a:xfrm>
          <a:prstGeom prst="ellipse">
            <a:avLst/>
          </a:prstGeom>
          <a:ln/>
        </p:spPr>
        <p:style>
          <a:lnRef idx="2">
            <a:schemeClr val="accent1">
              <a:shade val="50000"/>
            </a:schemeClr>
          </a:lnRef>
          <a:fillRef idx="1">
            <a:schemeClr val="accent1"/>
          </a:fillRef>
          <a:effectRef idx="0">
            <a:schemeClr val="accent1"/>
          </a:effectRef>
          <a:fontRef idx="minor">
            <a:schemeClr val="lt1"/>
          </a:fontRef>
        </p:style>
      </p:pic>
      <p:sp>
        <p:nvSpPr>
          <p:cNvPr id="8" name="Rectangle 7"/>
          <p:cNvSpPr/>
          <p:nvPr/>
        </p:nvSpPr>
        <p:spPr>
          <a:xfrm>
            <a:off x="2339752" y="337932"/>
            <a:ext cx="6585262" cy="92333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pl-PL" b="1" dirty="0" smtClean="0"/>
              <a:t>COST </a:t>
            </a:r>
            <a:r>
              <a:rPr lang="en-US" b="1" dirty="0" smtClean="0"/>
              <a:t>FA </a:t>
            </a:r>
            <a:r>
              <a:rPr lang="en-US" b="1" dirty="0"/>
              <a:t>1403 </a:t>
            </a:r>
            <a:r>
              <a:rPr lang="en-US" b="1" dirty="0" smtClean="0"/>
              <a:t>– </a:t>
            </a:r>
            <a:r>
              <a:rPr lang="en-US" b="1" dirty="0" err="1" smtClean="0"/>
              <a:t>POSITIVe</a:t>
            </a:r>
            <a:endParaRPr lang="pl-PL" b="1" dirty="0" smtClean="0"/>
          </a:p>
          <a:p>
            <a:pPr algn="ctr"/>
            <a:r>
              <a:rPr lang="en-US" b="1" dirty="0" err="1" smtClean="0"/>
              <a:t>Interindividual</a:t>
            </a:r>
            <a:r>
              <a:rPr lang="en-US" b="1" dirty="0" smtClean="0"/>
              <a:t> </a:t>
            </a:r>
            <a:r>
              <a:rPr lang="en-US" b="1" dirty="0"/>
              <a:t>variation </a:t>
            </a:r>
            <a:r>
              <a:rPr lang="en-US" b="1" dirty="0" smtClean="0"/>
              <a:t>in </a:t>
            </a:r>
            <a:r>
              <a:rPr lang="en-US" b="1" dirty="0"/>
              <a:t>response to consumption of plant </a:t>
            </a:r>
            <a:r>
              <a:rPr lang="en-US" b="1" dirty="0" smtClean="0"/>
              <a:t>food</a:t>
            </a:r>
            <a:r>
              <a:rPr lang="pl-PL" b="1" dirty="0" smtClean="0"/>
              <a:t> </a:t>
            </a:r>
            <a:r>
              <a:rPr lang="en-US" b="1" dirty="0" err="1" smtClean="0"/>
              <a:t>bioactives</a:t>
            </a:r>
            <a:r>
              <a:rPr lang="en-US" b="1" dirty="0" smtClean="0"/>
              <a:t> </a:t>
            </a:r>
            <a:r>
              <a:rPr lang="en-US" b="1" dirty="0"/>
              <a:t>and determinants involved</a:t>
            </a:r>
          </a:p>
        </p:txBody>
      </p:sp>
      <p:sp>
        <p:nvSpPr>
          <p:cNvPr id="10" name="TextBox 9"/>
          <p:cNvSpPr txBox="1"/>
          <p:nvPr/>
        </p:nvSpPr>
        <p:spPr>
          <a:xfrm>
            <a:off x="3563888" y="1484784"/>
            <a:ext cx="5345350" cy="1477328"/>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pl-PL" b="1" dirty="0" smtClean="0"/>
              <a:t>MAIN OBJECTIVE</a:t>
            </a:r>
          </a:p>
          <a:p>
            <a:endParaRPr lang="pl-PL" dirty="0"/>
          </a:p>
          <a:p>
            <a:pPr algn="ctr"/>
            <a:r>
              <a:rPr lang="pl-PL" dirty="0" smtClean="0"/>
              <a:t>Build an open European scientific network to tackle the question of interindividual variation in response to food bioactives consumption</a:t>
            </a:r>
            <a:endParaRPr lang="pl-PL" dirty="0"/>
          </a:p>
        </p:txBody>
      </p:sp>
      <p:sp>
        <p:nvSpPr>
          <p:cNvPr id="11" name="TextBox 10"/>
          <p:cNvSpPr txBox="1"/>
          <p:nvPr/>
        </p:nvSpPr>
        <p:spPr>
          <a:xfrm>
            <a:off x="2612008" y="3438257"/>
            <a:ext cx="6297230" cy="255454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pl-PL" sz="1600" b="1" dirty="0" smtClean="0"/>
              <a:t>WORKING GROUPS</a:t>
            </a:r>
          </a:p>
          <a:p>
            <a:pPr algn="ctr"/>
            <a:endParaRPr lang="pl-PL" sz="1600" b="1" dirty="0" smtClean="0"/>
          </a:p>
          <a:p>
            <a:pPr algn="ctr"/>
            <a:r>
              <a:rPr lang="pl-PL" sz="1600" dirty="0" smtClean="0"/>
              <a:t>WG1: </a:t>
            </a:r>
            <a:r>
              <a:rPr lang="pl-PL" sz="1600" b="1" dirty="0" smtClean="0"/>
              <a:t>Interindividual variation in bioavailability</a:t>
            </a:r>
          </a:p>
          <a:p>
            <a:pPr algn="ctr"/>
            <a:endParaRPr lang="pl-PL" sz="1600" b="1" dirty="0" smtClean="0"/>
          </a:p>
          <a:p>
            <a:pPr algn="ctr"/>
            <a:r>
              <a:rPr lang="pl-PL" sz="1600" dirty="0" smtClean="0"/>
              <a:t>WG2: </a:t>
            </a:r>
            <a:r>
              <a:rPr lang="pl-PL" sz="1600" b="1" dirty="0" smtClean="0"/>
              <a:t>Interindividul variation in the biological </a:t>
            </a:r>
            <a:r>
              <a:rPr lang="pl-PL" sz="1600" b="1" dirty="0" smtClean="0"/>
              <a:t>responsiveness</a:t>
            </a:r>
            <a:r>
              <a:rPr lang="es-ES" sz="1600" b="1" dirty="0" smtClean="0"/>
              <a:t> </a:t>
            </a:r>
            <a:r>
              <a:rPr lang="pl-PL" sz="1600" b="1" dirty="0" smtClean="0"/>
              <a:t>regarding </a:t>
            </a:r>
            <a:r>
              <a:rPr lang="pl-PL" sz="1600" b="1" dirty="0" smtClean="0"/>
              <a:t>cardiometabolic endpoints</a:t>
            </a:r>
          </a:p>
          <a:p>
            <a:pPr algn="ctr"/>
            <a:endParaRPr lang="pl-PL" sz="1600" b="1" dirty="0" smtClean="0"/>
          </a:p>
          <a:p>
            <a:pPr algn="ctr"/>
            <a:r>
              <a:rPr lang="pl-PL" sz="1600" dirty="0" smtClean="0"/>
              <a:t>WG3: </a:t>
            </a:r>
            <a:r>
              <a:rPr lang="pl-PL" sz="1600" b="1" dirty="0" smtClean="0"/>
              <a:t>From emerging science to applications</a:t>
            </a:r>
          </a:p>
          <a:p>
            <a:pPr algn="ctr"/>
            <a:endParaRPr lang="pl-PL" sz="1600" b="1" dirty="0" smtClean="0"/>
          </a:p>
          <a:p>
            <a:pPr algn="ctr"/>
            <a:r>
              <a:rPr lang="pl-PL" sz="1600" dirty="0" smtClean="0"/>
              <a:t>Focus Group: </a:t>
            </a:r>
            <a:r>
              <a:rPr lang="pl-PL" sz="1600" b="1" dirty="0" smtClean="0"/>
              <a:t>Communication and dissemination</a:t>
            </a:r>
            <a:endParaRPr lang="pl-PL" sz="1600" b="1" dirty="0"/>
          </a:p>
        </p:txBody>
      </p:sp>
      <p:pic>
        <p:nvPicPr>
          <p:cNvPr id="21" name="Picture 4" descr="C:\COST\Logo-COST-FA-1403-POSITIVe_medium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628801"/>
            <a:ext cx="1872208" cy="1728192"/>
          </a:xfrm>
          <a:prstGeom prst="ellipse">
            <a:avLst/>
          </a:prstGeom>
          <a:ln/>
          <a:extLst/>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1578164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COST\Logo-COST-FA-1403-POSITIVe_medium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6852" y="5978223"/>
            <a:ext cx="968638" cy="75132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loga\logo_cos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7614" y="6175054"/>
            <a:ext cx="2398085" cy="4996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47664" y="6351633"/>
            <a:ext cx="3168352" cy="338554"/>
          </a:xfrm>
          <a:prstGeom prst="rect">
            <a:avLst/>
          </a:prstGeom>
          <a:noFill/>
        </p:spPr>
        <p:txBody>
          <a:bodyPr wrap="square" rtlCol="0">
            <a:spAutoFit/>
          </a:bodyPr>
          <a:lstStyle/>
          <a:p>
            <a:r>
              <a:rPr lang="pl-PL" sz="1600" b="1" dirty="0" smtClean="0"/>
              <a:t>www6.inra.fr/cost-positive</a:t>
            </a:r>
            <a:endParaRPr lang="pl-PL" sz="1600" b="1" dirty="0"/>
          </a:p>
        </p:txBody>
      </p:sp>
      <p:graphicFrame>
        <p:nvGraphicFramePr>
          <p:cNvPr id="5" name="Diagram 4"/>
          <p:cNvGraphicFramePr/>
          <p:nvPr>
            <p:extLst>
              <p:ext uri="{D42A27DB-BD31-4B8C-83A1-F6EECF244321}">
                <p14:modId xmlns:p14="http://schemas.microsoft.com/office/powerpoint/2010/main" val="376700427"/>
              </p:ext>
            </p:extLst>
          </p:nvPr>
        </p:nvGraphicFramePr>
        <p:xfrm>
          <a:off x="1285054" y="4869159"/>
          <a:ext cx="1054697" cy="8420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Oval 5"/>
          <p:cNvSpPr/>
          <p:nvPr/>
        </p:nvSpPr>
        <p:spPr>
          <a:xfrm>
            <a:off x="1403648" y="1628801"/>
            <a:ext cx="1728192" cy="17281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Oval 6"/>
          <p:cNvSpPr/>
          <p:nvPr/>
        </p:nvSpPr>
        <p:spPr>
          <a:xfrm>
            <a:off x="35496" y="31372"/>
            <a:ext cx="1944216" cy="18134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9512" y="5247762"/>
            <a:ext cx="1288463" cy="1414654"/>
          </a:xfrm>
          <a:prstGeom prst="ellipse">
            <a:avLst/>
          </a:prstGeom>
          <a:ln/>
        </p:spPr>
        <p:style>
          <a:lnRef idx="2">
            <a:schemeClr val="accent1">
              <a:shade val="50000"/>
            </a:schemeClr>
          </a:lnRef>
          <a:fillRef idx="1">
            <a:schemeClr val="accent1"/>
          </a:fillRef>
          <a:effectRef idx="0">
            <a:schemeClr val="accent1"/>
          </a:effectRef>
          <a:fontRef idx="minor">
            <a:schemeClr val="lt1"/>
          </a:fontRef>
        </p:style>
      </p:pic>
      <p:pic>
        <p:nvPicPr>
          <p:cNvPr id="1027"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58775"/>
          <a:stretch/>
        </p:blipFill>
        <p:spPr bwMode="auto">
          <a:xfrm>
            <a:off x="1301752" y="4794996"/>
            <a:ext cx="864095" cy="905532"/>
          </a:xfrm>
          <a:prstGeom prst="ellipse">
            <a:avLst/>
          </a:prstGeom>
          <a:ln/>
        </p:spPr>
        <p:style>
          <a:lnRef idx="1">
            <a:schemeClr val="accent1"/>
          </a:lnRef>
          <a:fillRef idx="3">
            <a:schemeClr val="accent1"/>
          </a:fillRef>
          <a:effectRef idx="2">
            <a:schemeClr val="accent1"/>
          </a:effectRef>
          <a:fontRef idx="minor">
            <a:schemeClr val="lt1"/>
          </a:fontRef>
        </p:style>
      </p:pic>
      <p:pic>
        <p:nvPicPr>
          <p:cNvPr id="2"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715" y="31372"/>
            <a:ext cx="2041523" cy="1813451"/>
          </a:xfrm>
          <a:prstGeom prst="ellipse">
            <a:avLst/>
          </a:prstGeom>
          <a:ln/>
        </p:spPr>
        <p:style>
          <a:lnRef idx="2">
            <a:schemeClr val="accent1">
              <a:shade val="50000"/>
            </a:schemeClr>
          </a:lnRef>
          <a:fillRef idx="1">
            <a:schemeClr val="accent1"/>
          </a:fillRef>
          <a:effectRef idx="0">
            <a:schemeClr val="accent1"/>
          </a:effectRef>
          <a:fontRef idx="minor">
            <a:schemeClr val="lt1"/>
          </a:fontRef>
        </p:style>
      </p:pic>
      <p:pic>
        <p:nvPicPr>
          <p:cNvPr id="3"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5866" y="3140968"/>
            <a:ext cx="1767531" cy="1741976"/>
          </a:xfrm>
          <a:prstGeom prst="ellipse">
            <a:avLst/>
          </a:prstGeom>
          <a:ln/>
        </p:spPr>
        <p:style>
          <a:lnRef idx="2">
            <a:schemeClr val="accent1">
              <a:shade val="50000"/>
            </a:schemeClr>
          </a:lnRef>
          <a:fillRef idx="1">
            <a:schemeClr val="accent1"/>
          </a:fillRef>
          <a:effectRef idx="0">
            <a:schemeClr val="accent1"/>
          </a:effectRef>
          <a:fontRef idx="minor">
            <a:schemeClr val="lt1"/>
          </a:fontRef>
        </p:style>
      </p:pic>
      <p:sp>
        <p:nvSpPr>
          <p:cNvPr id="10" name="Rectangle 9"/>
          <p:cNvSpPr/>
          <p:nvPr/>
        </p:nvSpPr>
        <p:spPr>
          <a:xfrm>
            <a:off x="3330111" y="690661"/>
            <a:ext cx="5616624" cy="2308324"/>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pl-PL" dirty="0" smtClean="0"/>
              <a:t>SCIENCE</a:t>
            </a:r>
            <a:endParaRPr lang="en-US" dirty="0"/>
          </a:p>
          <a:p>
            <a:pPr marL="285750" indent="-285750">
              <a:buFont typeface="Arial" panose="020B0604020202020204" pitchFamily="34" charset="0"/>
              <a:buChar char="•"/>
            </a:pPr>
            <a:r>
              <a:rPr lang="en-US" sz="1400" dirty="0"/>
              <a:t>Strengthen and structure a large European community to ensure future innovative research on plant </a:t>
            </a:r>
            <a:r>
              <a:rPr lang="en-US" sz="1400" dirty="0" err="1"/>
              <a:t>bioactives</a:t>
            </a:r>
            <a:r>
              <a:rPr lang="en-US" sz="1400" dirty="0"/>
              <a:t> and </a:t>
            </a:r>
            <a:r>
              <a:rPr lang="en-US" sz="1400" dirty="0" err="1"/>
              <a:t>cardiometabolic</a:t>
            </a:r>
            <a:r>
              <a:rPr lang="en-US" sz="1400" dirty="0"/>
              <a:t> health</a:t>
            </a:r>
          </a:p>
          <a:p>
            <a:pPr marL="285750" indent="-285750">
              <a:buFont typeface="Arial" panose="020B0604020202020204" pitchFamily="34" charset="0"/>
              <a:buChar char="•"/>
            </a:pPr>
            <a:r>
              <a:rPr lang="en-US" sz="1400" dirty="0"/>
              <a:t>Improve evaluation of the health benefits of plant food </a:t>
            </a:r>
            <a:r>
              <a:rPr lang="en-US" sz="1400" dirty="0" err="1"/>
              <a:t>bioactives</a:t>
            </a:r>
            <a:r>
              <a:rPr lang="en-US" sz="1400" dirty="0"/>
              <a:t> taking into account different subgroups of responders</a:t>
            </a:r>
          </a:p>
          <a:p>
            <a:pPr marL="285750" indent="-285750">
              <a:buFont typeface="Arial" panose="020B0604020202020204" pitchFamily="34" charset="0"/>
              <a:buChar char="•"/>
            </a:pPr>
            <a:r>
              <a:rPr lang="en-US" sz="1400" dirty="0"/>
              <a:t>Train Early Stage Researchers (ESRs) in the field and develop their capacity building through exposure to multi-disciplinary and multi-sectorial questions</a:t>
            </a:r>
          </a:p>
        </p:txBody>
      </p:sp>
      <p:sp>
        <p:nvSpPr>
          <p:cNvPr id="11" name="Rectangle 10"/>
          <p:cNvSpPr/>
          <p:nvPr/>
        </p:nvSpPr>
        <p:spPr>
          <a:xfrm>
            <a:off x="3330111" y="3140968"/>
            <a:ext cx="5616623" cy="1015663"/>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n-US" dirty="0" smtClean="0"/>
              <a:t>INDUSTRY </a:t>
            </a:r>
            <a:endParaRPr lang="pl-PL" dirty="0" smtClean="0"/>
          </a:p>
          <a:p>
            <a:pPr marL="285750" indent="-285750">
              <a:buFont typeface="Arial" panose="020B0604020202020204" pitchFamily="34" charset="0"/>
              <a:buChar char="•"/>
            </a:pPr>
            <a:r>
              <a:rPr lang="en-US" sz="1400" dirty="0" smtClean="0"/>
              <a:t>Provide </a:t>
            </a:r>
            <a:r>
              <a:rPr lang="en-US" sz="1400" dirty="0"/>
              <a:t>scientific basis for future innovative spin-off projects</a:t>
            </a:r>
          </a:p>
          <a:p>
            <a:pPr marL="285750" indent="-285750">
              <a:buFont typeface="Arial" panose="020B0604020202020204" pitchFamily="34" charset="0"/>
              <a:buChar char="•"/>
            </a:pPr>
            <a:r>
              <a:rPr lang="en-US" sz="1400" dirty="0"/>
              <a:t>Support development of new functional/customized foods</a:t>
            </a:r>
          </a:p>
          <a:p>
            <a:pPr marL="285750" indent="-285750">
              <a:buFont typeface="Arial" panose="020B0604020202020204" pitchFamily="34" charset="0"/>
              <a:buChar char="•"/>
            </a:pPr>
            <a:r>
              <a:rPr lang="en-US" sz="1400" dirty="0"/>
              <a:t>Increase European Agro-food industry competitiveness</a:t>
            </a:r>
          </a:p>
        </p:txBody>
      </p:sp>
      <p:sp>
        <p:nvSpPr>
          <p:cNvPr id="12" name="Rectangle 11"/>
          <p:cNvSpPr/>
          <p:nvPr/>
        </p:nvSpPr>
        <p:spPr>
          <a:xfrm>
            <a:off x="3347864" y="4293096"/>
            <a:ext cx="5577150" cy="1661993"/>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US" dirty="0" smtClean="0"/>
              <a:t>PUBLIC HEALTH </a:t>
            </a:r>
          </a:p>
          <a:p>
            <a:pPr marL="285750" indent="-285750">
              <a:buFont typeface="Arial" panose="020B0604020202020204" pitchFamily="34" charset="0"/>
              <a:buChar char="•"/>
            </a:pPr>
            <a:r>
              <a:rPr lang="en-US" sz="1400" dirty="0" smtClean="0"/>
              <a:t>Provide </a:t>
            </a:r>
            <a:r>
              <a:rPr lang="en-US" sz="1400" dirty="0"/>
              <a:t>scientific basis to refine dietary </a:t>
            </a:r>
            <a:r>
              <a:rPr lang="en-US" sz="1400" dirty="0" err="1"/>
              <a:t>recommandations</a:t>
            </a:r>
            <a:r>
              <a:rPr lang="en-US" sz="1400" dirty="0"/>
              <a:t> to optimized the health effects of plant foods for all population subgroups</a:t>
            </a:r>
          </a:p>
          <a:p>
            <a:pPr marL="285750" indent="-285750">
              <a:buFont typeface="Arial" panose="020B0604020202020204" pitchFamily="34" charset="0"/>
              <a:buChar char="•"/>
            </a:pPr>
            <a:r>
              <a:rPr lang="en-US" sz="1400" dirty="0"/>
              <a:t>Help public authorities in refining global strategies regarding nutrition to improve lifelong health and well-being of the European population</a:t>
            </a:r>
          </a:p>
        </p:txBody>
      </p:sp>
      <p:sp>
        <p:nvSpPr>
          <p:cNvPr id="14" name="TextBox 13"/>
          <p:cNvSpPr txBox="1"/>
          <p:nvPr/>
        </p:nvSpPr>
        <p:spPr>
          <a:xfrm>
            <a:off x="3330111" y="164216"/>
            <a:ext cx="5595917"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pl-PL" dirty="0" smtClean="0"/>
              <a:t>EXPECTED IMPACTS</a:t>
            </a:r>
            <a:endParaRPr lang="pl-PL" dirty="0"/>
          </a:p>
        </p:txBody>
      </p:sp>
      <p:pic>
        <p:nvPicPr>
          <p:cNvPr id="19" name="Picture 4" descr="C:\COST\Logo-COST-FA-1403-POSITIVe_medium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628801"/>
            <a:ext cx="1872208" cy="1728192"/>
          </a:xfrm>
          <a:prstGeom prst="ellipse">
            <a:avLst/>
          </a:prstGeom>
          <a:ln/>
          <a:extLst/>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3372572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COST\Logo-COST-FA-1403-POSITIVe_medium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7990" y="6102418"/>
            <a:ext cx="968638" cy="75132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loga\logo_cos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5912" y="6274289"/>
            <a:ext cx="2398085" cy="4996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02916" y="6340064"/>
            <a:ext cx="3168352" cy="338554"/>
          </a:xfrm>
          <a:prstGeom prst="rect">
            <a:avLst/>
          </a:prstGeom>
          <a:noFill/>
        </p:spPr>
        <p:txBody>
          <a:bodyPr wrap="square" rtlCol="0">
            <a:spAutoFit/>
          </a:bodyPr>
          <a:lstStyle/>
          <a:p>
            <a:r>
              <a:rPr lang="pl-PL" sz="1600" b="1" dirty="0" smtClean="0"/>
              <a:t>www6.inra.fr/cost-positive</a:t>
            </a:r>
            <a:endParaRPr lang="pl-PL" sz="1600" b="1" dirty="0"/>
          </a:p>
        </p:txBody>
      </p:sp>
      <p:graphicFrame>
        <p:nvGraphicFramePr>
          <p:cNvPr id="5" name="Diagram 4"/>
          <p:cNvGraphicFramePr/>
          <p:nvPr>
            <p:extLst>
              <p:ext uri="{D42A27DB-BD31-4B8C-83A1-F6EECF244321}">
                <p14:modId xmlns:p14="http://schemas.microsoft.com/office/powerpoint/2010/main" val="3507192016"/>
              </p:ext>
            </p:extLst>
          </p:nvPr>
        </p:nvGraphicFramePr>
        <p:xfrm>
          <a:off x="1285054" y="4869159"/>
          <a:ext cx="1054697" cy="8420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Oval 5"/>
          <p:cNvSpPr/>
          <p:nvPr/>
        </p:nvSpPr>
        <p:spPr>
          <a:xfrm>
            <a:off x="1403648" y="1628801"/>
            <a:ext cx="1728192" cy="17281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Oval 6"/>
          <p:cNvSpPr/>
          <p:nvPr/>
        </p:nvSpPr>
        <p:spPr>
          <a:xfrm>
            <a:off x="35496" y="31372"/>
            <a:ext cx="1944216" cy="18134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7" name="Picture 3"/>
          <p:cNvPicPr>
            <a:picLocks noChangeAspect="1" noChangeArrowheads="1"/>
          </p:cNvPicPr>
          <p:nvPr/>
        </p:nvPicPr>
        <p:blipFill rotWithShape="1">
          <a:blip r:embed="rId10">
            <a:extLst>
              <a:ext uri="{28A0092B-C50C-407E-A947-70E740481C1C}">
                <a14:useLocalDpi xmlns:a14="http://schemas.microsoft.com/office/drawing/2010/main" val="0"/>
              </a:ext>
            </a:extLst>
          </a:blip>
          <a:srcRect l="58775"/>
          <a:stretch/>
        </p:blipFill>
        <p:spPr bwMode="auto">
          <a:xfrm>
            <a:off x="1297580" y="4765977"/>
            <a:ext cx="878614" cy="840024"/>
          </a:xfrm>
          <a:prstGeom prst="ellipse">
            <a:avLst/>
          </a:prstGeom>
          <a:ln/>
        </p:spPr>
        <p:style>
          <a:lnRef idx="2">
            <a:schemeClr val="accent1">
              <a:shade val="50000"/>
            </a:schemeClr>
          </a:lnRef>
          <a:fillRef idx="1">
            <a:schemeClr val="accent1"/>
          </a:fillRef>
          <a:effectRef idx="0">
            <a:schemeClr val="accent1"/>
          </a:effectRef>
          <a:fontRef idx="minor">
            <a:schemeClr val="lt1"/>
          </a:fontRef>
        </p:style>
      </p:pic>
      <p:sp>
        <p:nvSpPr>
          <p:cNvPr id="8" name="Rectangle 7"/>
          <p:cNvSpPr/>
          <p:nvPr/>
        </p:nvSpPr>
        <p:spPr>
          <a:xfrm>
            <a:off x="2349820" y="4092056"/>
            <a:ext cx="6733231" cy="189282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pl-PL" b="1" dirty="0" smtClean="0"/>
              <a:t>COST </a:t>
            </a:r>
            <a:r>
              <a:rPr lang="en-US" b="1" dirty="0" smtClean="0"/>
              <a:t>FA </a:t>
            </a:r>
            <a:r>
              <a:rPr lang="en-US" b="1" dirty="0"/>
              <a:t>1403 </a:t>
            </a:r>
            <a:r>
              <a:rPr lang="en-US" b="1" dirty="0" smtClean="0"/>
              <a:t>– </a:t>
            </a:r>
            <a:r>
              <a:rPr lang="en-US" b="1" dirty="0" err="1" smtClean="0"/>
              <a:t>POSITIVe</a:t>
            </a:r>
            <a:endParaRPr lang="pl-PL" b="1" dirty="0" smtClean="0"/>
          </a:p>
          <a:p>
            <a:pPr algn="ctr"/>
            <a:r>
              <a:rPr lang="en-US" b="1" dirty="0" err="1" smtClean="0"/>
              <a:t>Interindividual</a:t>
            </a:r>
            <a:r>
              <a:rPr lang="en-US" b="1" dirty="0" smtClean="0"/>
              <a:t> </a:t>
            </a:r>
            <a:r>
              <a:rPr lang="en-US" b="1" dirty="0"/>
              <a:t>variation </a:t>
            </a:r>
            <a:r>
              <a:rPr lang="en-US" b="1" dirty="0" smtClean="0"/>
              <a:t>in </a:t>
            </a:r>
            <a:r>
              <a:rPr lang="en-US" b="1" dirty="0"/>
              <a:t>response to consumption of plant </a:t>
            </a:r>
            <a:r>
              <a:rPr lang="en-US" b="1" dirty="0" smtClean="0"/>
              <a:t>food</a:t>
            </a:r>
            <a:r>
              <a:rPr lang="pl-PL" b="1" dirty="0" smtClean="0"/>
              <a:t> </a:t>
            </a:r>
            <a:r>
              <a:rPr lang="en-US" b="1" dirty="0" err="1" smtClean="0"/>
              <a:t>bioactives</a:t>
            </a:r>
            <a:r>
              <a:rPr lang="en-US" b="1" dirty="0" smtClean="0"/>
              <a:t> </a:t>
            </a:r>
            <a:r>
              <a:rPr lang="en-US" b="1" dirty="0"/>
              <a:t>and determinants </a:t>
            </a:r>
            <a:r>
              <a:rPr lang="en-US" b="1" dirty="0" smtClean="0"/>
              <a:t>involved</a:t>
            </a:r>
            <a:endParaRPr lang="pl-PL" b="1" dirty="0" smtClean="0"/>
          </a:p>
          <a:p>
            <a:pPr algn="ctr"/>
            <a:endParaRPr lang="pl-PL" b="1" dirty="0"/>
          </a:p>
          <a:p>
            <a:r>
              <a:rPr lang="pl-PL" sz="1500" b="1" dirty="0" smtClean="0"/>
              <a:t>Action Chair: Dr. Christine Morand, INRA-France</a:t>
            </a:r>
          </a:p>
          <a:p>
            <a:r>
              <a:rPr lang="pl-PL" sz="1500" b="1" dirty="0" smtClean="0"/>
              <a:t>Action Vice-Chair: Prof. Francisco Tomas-Barberan, CEBAS-SCIS, Spain</a:t>
            </a:r>
          </a:p>
        </p:txBody>
      </p:sp>
      <p:sp>
        <p:nvSpPr>
          <p:cNvPr id="10" name="TextBox 9"/>
          <p:cNvSpPr txBox="1"/>
          <p:nvPr/>
        </p:nvSpPr>
        <p:spPr>
          <a:xfrm>
            <a:off x="3635896" y="2035444"/>
            <a:ext cx="5184576" cy="1661993"/>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pl-PL" b="1" dirty="0" smtClean="0"/>
              <a:t>SHORT-TERM SCIENTIFIC MISSIONS</a:t>
            </a:r>
          </a:p>
          <a:p>
            <a:pPr algn="ctr"/>
            <a:endParaRPr lang="pl-PL" sz="1400" dirty="0" smtClean="0"/>
          </a:p>
          <a:p>
            <a:pPr algn="ctr"/>
            <a:r>
              <a:rPr lang="pl-PL" sz="1400" dirty="0" smtClean="0"/>
              <a:t>Exchange visits between researchers involved in POSITIVe aimd at supporting scientists to visit an istitution in another partner country, strenghtening the existing cooperation, promoting development, learning new techniques, etc. STSMs are intended especially for young people</a:t>
            </a:r>
            <a:endParaRPr lang="pl-PL" sz="1400" dirty="0"/>
          </a:p>
        </p:txBody>
      </p:sp>
      <p:sp>
        <p:nvSpPr>
          <p:cNvPr id="11" name="TextBox 10"/>
          <p:cNvSpPr txBox="1"/>
          <p:nvPr/>
        </p:nvSpPr>
        <p:spPr>
          <a:xfrm>
            <a:off x="2411760" y="122489"/>
            <a:ext cx="6297230" cy="1631216"/>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pl-PL" sz="1600" b="1" dirty="0" smtClean="0"/>
              <a:t>THEMATIC </a:t>
            </a:r>
            <a:r>
              <a:rPr lang="pl-PL" sz="1600" b="1" dirty="0" smtClean="0"/>
              <a:t>TR</a:t>
            </a:r>
            <a:r>
              <a:rPr lang="es-ES" sz="1600" b="1" dirty="0" smtClean="0"/>
              <a:t>A</a:t>
            </a:r>
            <a:r>
              <a:rPr lang="pl-PL" sz="1600" b="1" dirty="0" smtClean="0"/>
              <a:t>INING </a:t>
            </a:r>
            <a:r>
              <a:rPr lang="pl-PL" sz="1600" b="1" dirty="0" smtClean="0"/>
              <a:t>COURSES</a:t>
            </a:r>
          </a:p>
          <a:p>
            <a:pPr algn="ctr"/>
            <a:endParaRPr lang="pl-PL" sz="1400" b="1" dirty="0" smtClean="0"/>
          </a:p>
          <a:p>
            <a:pPr algn="ctr"/>
            <a:r>
              <a:rPr lang="pl-PL" sz="1400" dirty="0" smtClean="0"/>
              <a:t>Multidisciplinary training courses in areas relevant to the primary objectives of POSITIVe. The courses are mainly directed to ESR with the aims of: enhancing their knowledge on inderindiv. Variation in response to the intake of plant bioactives and factors involved, ii) developing their leadership skills for future Europan centres.</a:t>
            </a:r>
            <a:endParaRPr lang="pl-PL" sz="1400" b="1" dirty="0"/>
          </a:p>
        </p:txBody>
      </p:sp>
      <p:pic>
        <p:nvPicPr>
          <p:cNvPr id="21" name="Picture 4" descr="C:\COST\Logo-COST-FA-1403-POSITIVe_medium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31372"/>
            <a:ext cx="1918391" cy="1770822"/>
          </a:xfrm>
          <a:prstGeom prst="ellipse">
            <a:avLst/>
          </a:prstGeom>
          <a:ln/>
          <a:extLst/>
        </p:spPr>
        <p:style>
          <a:lnRef idx="2">
            <a:schemeClr val="accent1">
              <a:shade val="50000"/>
            </a:schemeClr>
          </a:lnRef>
          <a:fillRef idx="1">
            <a:schemeClr val="accent1"/>
          </a:fillRef>
          <a:effectRef idx="0">
            <a:schemeClr val="accent1"/>
          </a:effectRef>
          <a:fontRef idx="minor">
            <a:schemeClr val="lt1"/>
          </a:fontRef>
        </p:style>
      </p:pic>
      <p:pic>
        <p:nvPicPr>
          <p:cNvPr id="3075"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85579" y="1484785"/>
            <a:ext cx="2082425" cy="1899412"/>
          </a:xfrm>
          <a:prstGeom prst="ellipse">
            <a:avLst/>
          </a:prstGeom>
          <a:ln/>
        </p:spPr>
        <p:style>
          <a:lnRef idx="2">
            <a:schemeClr val="accent1">
              <a:shade val="50000"/>
            </a:schemeClr>
          </a:lnRef>
          <a:fillRef idx="1">
            <a:schemeClr val="accent1"/>
          </a:fillRef>
          <a:effectRef idx="0">
            <a:schemeClr val="accent1"/>
          </a:effectRef>
          <a:fontRef idx="minor">
            <a:schemeClr val="lt1"/>
          </a:fontRef>
        </p:style>
      </p:pic>
      <p:pic>
        <p:nvPicPr>
          <p:cNvPr id="3076"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6764" y="3212977"/>
            <a:ext cx="1881683" cy="15530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pic>
      <p:pic>
        <p:nvPicPr>
          <p:cNvPr id="3077"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07" y="5045746"/>
            <a:ext cx="1828800" cy="180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99978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437</TotalTime>
  <Words>236</Words>
  <Application>Microsoft Office PowerPoint</Application>
  <PresentationFormat>Presentación en pantalla (4:3)</PresentationFormat>
  <Paragraphs>43</Paragraphs>
  <Slides>3</Slides>
  <Notes>3</Notes>
  <HiddenSlides>0</HiddenSlides>
  <MMClips>0</MMClips>
  <ScaleCrop>false</ScaleCrop>
  <HeadingPairs>
    <vt:vector size="4" baseType="variant">
      <vt:variant>
        <vt:lpstr>Tema</vt:lpstr>
      </vt:variant>
      <vt:variant>
        <vt:i4>1</vt:i4>
      </vt:variant>
      <vt:variant>
        <vt:lpstr>Títulos de diapositiva</vt:lpstr>
      </vt:variant>
      <vt:variant>
        <vt:i4>3</vt:i4>
      </vt:variant>
    </vt:vector>
  </HeadingPairs>
  <TitlesOfParts>
    <vt:vector size="4" baseType="lpstr">
      <vt:lpstr>Oriel</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Kieda</dc:creator>
  <cp:lastModifiedBy>Maite Garcia</cp:lastModifiedBy>
  <cp:revision>18</cp:revision>
  <dcterms:created xsi:type="dcterms:W3CDTF">2016-03-23T10:19:49Z</dcterms:created>
  <dcterms:modified xsi:type="dcterms:W3CDTF">2016-04-07T13:48:13Z</dcterms:modified>
</cp:coreProperties>
</file>